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0" r:id="rId4"/>
    <p:sldId id="258" r:id="rId5"/>
    <p:sldId id="259" r:id="rId6"/>
    <p:sldId id="269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9CCEB-4E69-467F-B129-645724260F9D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A2ABB-F5A3-4862-8B9A-D4AF493BC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59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28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2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3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16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83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36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0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23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39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2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43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148B6-6EFF-4B96-B2EB-D3F6BE1C5B85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DA5E9-49B5-46F0-AF81-9D9A58359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99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usilova@fbm.vutbr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08815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Občanské právo hmotné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89/2012 Sb., občanský zákoník (OZ)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19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04356" y="1413164"/>
            <a:ext cx="93435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Právní události §§ 600 – </a:t>
            </a:r>
            <a:r>
              <a:rPr lang="cs-CZ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608</a:t>
            </a:r>
          </a:p>
          <a:p>
            <a:pPr algn="just">
              <a:spcAft>
                <a:spcPts val="0"/>
              </a:spcAft>
            </a:pP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význam času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rozdíl mezi lhůtou (promlčecí </a:t>
            </a:r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lhůůůůta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a dobou (výpovědní doba v pracovním právu) - § 603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změna v osobě věřitele a dlužníka - § 604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počítání času - §§ 605 - 608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6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78923" y="822960"/>
            <a:ext cx="89528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Promlčení §§ 609 – 653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oslabení vymahatelnosti práva u soudu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soud přihlíží jen k námitce dlužníka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plnění není bezdůvodným obohacením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délka zákonná (§ 629) a smluvní (§ 630)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počátek 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běh promlčecí lhůty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5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45425" y="1379913"/>
            <a:ext cx="81963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Prekluze - § </a:t>
            </a:r>
            <a:r>
              <a:rPr lang="cs-CZ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654</a:t>
            </a:r>
          </a:p>
          <a:p>
            <a:pPr algn="just">
              <a:spcAft>
                <a:spcPts val="0"/>
              </a:spcAft>
            </a:pP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zánik práva uplynutím lhůty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soud přihlíží i bez námitky dlužníka, z úřední povinnosti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just">
              <a:spcAft>
                <a:spcPts val="0"/>
              </a:spcAft>
              <a:buFontTx/>
              <a:buChar char="-"/>
            </a:pP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plnění 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 bezdůvodným </a:t>
            </a: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obohacením</a:t>
            </a:r>
          </a:p>
          <a:p>
            <a:pPr marL="571500" indent="-571500" algn="just">
              <a:spcAft>
                <a:spcPts val="0"/>
              </a:spcAft>
              <a:buFontTx/>
              <a:buChar char="-"/>
            </a:pPr>
            <a:r>
              <a:rPr lang="cs-C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z praxe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34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78676" y="564292"/>
            <a:ext cx="841248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Věci §§ 489 – 513 OZ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hmotné a nehmotné - § 496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ovladatelné přírodní síly - § 497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věci movité a nemovité – § 498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obchodní závod - § 502 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součást věci - §§ 505 – 509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příslušenství věci §§ 510 - 513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plody a užitky věci § 491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hodnota věci - § 492 (+ § 2969)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85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26822" y="1496291"/>
            <a:ext cx="65171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cs-CZ" sz="3600" u="sng" dirty="0" smtClean="0">
              <a:solidFill>
                <a:srgbClr val="0563C1"/>
              </a:solidFill>
              <a:latin typeface="Times New Roman" panose="02020603050405020304" pitchFamily="18" charset="0"/>
              <a:ea typeface="Times New Roman" panose="02020603050405020304" pitchFamily="18" charset="0"/>
              <a:hlinkClick r:id="rId2"/>
            </a:endParaRPr>
          </a:p>
          <a:p>
            <a:pPr algn="ctr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Děkuji za pozornost</a:t>
            </a:r>
            <a:endParaRPr lang="cs-CZ" sz="3600" u="sng" dirty="0" smtClean="0">
              <a:solidFill>
                <a:srgbClr val="0563C1"/>
              </a:solidFill>
              <a:latin typeface="Times New Roman" panose="02020603050405020304" pitchFamily="18" charset="0"/>
              <a:ea typeface="Times New Roman" panose="02020603050405020304" pitchFamily="18" charset="0"/>
              <a:hlinkClick r:id="rId2"/>
            </a:endParaRPr>
          </a:p>
          <a:p>
            <a:pPr algn="ctr">
              <a:spcAft>
                <a:spcPts val="0"/>
              </a:spcAft>
            </a:pPr>
            <a:endParaRPr lang="cs-CZ" sz="3600" u="sng" dirty="0">
              <a:solidFill>
                <a:srgbClr val="0563C1"/>
              </a:solidFill>
              <a:latin typeface="Times New Roman" panose="02020603050405020304" pitchFamily="18" charset="0"/>
              <a:ea typeface="Times New Roman" panose="02020603050405020304" pitchFamily="18" charset="0"/>
              <a:hlinkClick r:id="rId2"/>
            </a:endParaRPr>
          </a:p>
          <a:p>
            <a:pPr algn="ctr">
              <a:spcAft>
                <a:spcPts val="0"/>
              </a:spcAft>
            </a:pPr>
            <a:r>
              <a:rPr lang="cs-CZ" sz="36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musilova@fbm.vutbr.cz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endParaRPr lang="cs-CZ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3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9172" y="748146"/>
            <a:ext cx="81880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Obsah přednášky</a:t>
            </a:r>
            <a:r>
              <a:rPr lang="cs-CZ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cs-CZ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základní principy občanského práva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účastníci 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občanskoprávních vztahů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zastoupení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právní jednání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právní události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promlčení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prekluze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věci a jejich členění</a:t>
            </a:r>
          </a:p>
        </p:txBody>
      </p:sp>
    </p:spTree>
    <p:extLst>
      <p:ext uri="{BB962C8B-B14F-4D97-AF65-F5344CB8AC3E}">
        <p14:creationId xmlns:p14="http://schemas.microsoft.com/office/powerpoint/2010/main" val="310744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0858" y="731520"/>
            <a:ext cx="875330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Občanský zákoník §§ 1 </a:t>
            </a:r>
            <a:r>
              <a:rPr lang="cs-CZ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14</a:t>
            </a:r>
          </a:p>
          <a:p>
            <a:pPr>
              <a:spcAft>
                <a:spcPts val="0"/>
              </a:spcAft>
            </a:pPr>
            <a:endParaRPr lang="cs-CZ" sz="3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kodex 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soukromého práva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dispozitivnost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zásady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povinnost jednat poctivě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použití předpisů občanského práva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ochrana soukromých práva – vazba na občanské soudní řízení </a:t>
            </a:r>
          </a:p>
        </p:txBody>
      </p:sp>
    </p:spTree>
    <p:extLst>
      <p:ext uri="{BB962C8B-B14F-4D97-AF65-F5344CB8AC3E}">
        <p14:creationId xmlns:p14="http://schemas.microsoft.com/office/powerpoint/2010/main" val="137944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63287" y="517243"/>
            <a:ext cx="913568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Účastníci občanskoprávních </a:t>
            </a:r>
            <a:r>
              <a:rPr lang="cs-CZ" altLang="cs-CZ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vztahů </a:t>
            </a:r>
            <a:endParaRPr lang="cs-CZ" altLang="cs-CZ" sz="3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fyzické osoby (FO) §§ 23 – 117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právnické osoby (PO) §§ </a:t>
            </a:r>
            <a:r>
              <a:rPr lang="cs-CZ" alt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20, 118 </a:t>
            </a:r>
            <a:r>
              <a:rPr lang="cs-CZ" altLang="cs-CZ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- 418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cs-CZ" altLang="cs-CZ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alt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podnikatel </a:t>
            </a:r>
            <a:r>
              <a:rPr lang="cs-CZ" altLang="cs-CZ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420 OZ  x  spotřebitel § 419 </a:t>
            </a:r>
            <a:r>
              <a:rPr lang="cs-CZ" alt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</a:t>
            </a:r>
          </a:p>
          <a:p>
            <a:pPr marL="571500" lvl="0" indent="-5715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alt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všichni podnikatelé jsou zapsaní v obchodním rejstříku!</a:t>
            </a:r>
          </a:p>
          <a:p>
            <a:pPr marL="571500" lvl="0" indent="-5715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cs-CZ" altLang="cs-CZ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zastoupení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6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18509" y="1654234"/>
            <a:ext cx="70824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Osoby</a:t>
            </a:r>
            <a:r>
              <a:rPr lang="cs-CZ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právní osobnost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svéprávnost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osoba blízká - § 22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70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38596" y="1058818"/>
            <a:ext cx="99170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Osoby fyzické (FO) §§ 15 - 117 OZ – lidé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cs-CZ" alt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nepodnikatel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cs-CZ" alt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podnikatel §§ 420 – 435 OZ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cs-CZ" altLang="cs-CZ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živnostenské oprávnění (ŽO)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jiné oprávnění než ŽO – advokát, notář, veterinář, daňový poradce, auditor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15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21723" y="1138843"/>
            <a:ext cx="956794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Osoby právnické (PO) - § 20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podnikající 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obchodní korporace (obchodní společnosti a družstvo – zákon č. 90/2012 Sb., o obchodních korporacích)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nepodnikající 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územně samosprávné celky (obce, kraje) nadace, fondy, veřejné vysoké školy…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stát 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coby PO </a:t>
            </a:r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sui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generis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29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20982" y="1438102"/>
            <a:ext cx="93019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Zastoupení §§ 436 – 488 OZ </a:t>
            </a:r>
            <a:endParaRPr lang="cs-C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smluvní </a:t>
            </a:r>
          </a:p>
          <a:p>
            <a:pPr marL="571500" indent="-571500">
              <a:buFontTx/>
              <a:buChar char="-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plná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moc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kdokoli</a:t>
            </a:r>
          </a:p>
          <a:p>
            <a:pPr marL="571500" indent="-571500">
              <a:buFontTx/>
              <a:buChar char="-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prokura - pouze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podnikatelé zapsaní v obchodním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rejstříku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zákonné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11927" y="1396537"/>
            <a:ext cx="8661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79914" y="440575"/>
            <a:ext cx="96427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Právní jednání §§ 545 – </a:t>
            </a:r>
            <a:r>
              <a:rPr lang="cs-CZ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599</a:t>
            </a:r>
          </a:p>
          <a:p>
            <a:pPr algn="just">
              <a:spcAft>
                <a:spcPts val="0"/>
              </a:spcAft>
            </a:pP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konání, opomenutí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výslovně, konkludentně 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podmínky – odkládací a rozvazovací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výklad právních jednání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forma právních jednání – písemná (§ 560) x ústní x konkludentní 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soukromá x veřejná listina</a:t>
            </a:r>
            <a:endParaRPr lang="cs-CZ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neplatnost právních jednání a jejich následky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246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349</Words>
  <Application>Microsoft Office PowerPoint</Application>
  <PresentationFormat>Vlastní</PresentationFormat>
  <Paragraphs>99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Občanské právo hmotné   zákon č. 89/2012 Sb., občanský zákoník (OZ)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Občanské právo hmotné   zákon č. 89/2012 Sb., občanský zákoník (OZ)</dc:title>
  <dc:creator>MUSILOVÁ Helena, Mgr.</dc:creator>
  <cp:lastModifiedBy>Helena Musilova</cp:lastModifiedBy>
  <cp:revision>6</cp:revision>
  <cp:lastPrinted>2020-09-30T10:31:06Z</cp:lastPrinted>
  <dcterms:created xsi:type="dcterms:W3CDTF">2020-09-30T10:11:10Z</dcterms:created>
  <dcterms:modified xsi:type="dcterms:W3CDTF">2020-11-23T13:27:34Z</dcterms:modified>
</cp:coreProperties>
</file>