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2D98-3D9E-41C3-BADF-922ECE3CE486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2388-991C-46FD-A4BD-595EFBE3F1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944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2D98-3D9E-41C3-BADF-922ECE3CE486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2388-991C-46FD-A4BD-595EFBE3F1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469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2D98-3D9E-41C3-BADF-922ECE3CE486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2388-991C-46FD-A4BD-595EFBE3F1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292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2D98-3D9E-41C3-BADF-922ECE3CE486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2388-991C-46FD-A4BD-595EFBE3F1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40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2D98-3D9E-41C3-BADF-922ECE3CE486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2388-991C-46FD-A4BD-595EFBE3F1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443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2D98-3D9E-41C3-BADF-922ECE3CE486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2388-991C-46FD-A4BD-595EFBE3F1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616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2D98-3D9E-41C3-BADF-922ECE3CE486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2388-991C-46FD-A4BD-595EFBE3F1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00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2D98-3D9E-41C3-BADF-922ECE3CE486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2388-991C-46FD-A4BD-595EFBE3F1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78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2D98-3D9E-41C3-BADF-922ECE3CE486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2388-991C-46FD-A4BD-595EFBE3F1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010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2D98-3D9E-41C3-BADF-922ECE3CE486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2388-991C-46FD-A4BD-595EFBE3F1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545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F2D98-3D9E-41C3-BADF-922ECE3CE486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32388-991C-46FD-A4BD-595EFBE3F1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686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F2D98-3D9E-41C3-BADF-922ECE3CE486}" type="datetimeFigureOut">
              <a:rPr lang="cs-CZ" smtClean="0"/>
              <a:t>23.11.2020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32388-991C-46FD-A4BD-595EFBE3F1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186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4632" cy="146759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Dědické právo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§§ 1475 – 1720 OZ</a:t>
            </a:r>
            <a:br>
              <a:rPr lang="cs-CZ" dirty="0" smtClean="0"/>
            </a:br>
            <a:r>
              <a:rPr lang="cs-CZ" dirty="0" smtClean="0"/>
              <a:t>§§ 98-288a zákona č. 292/2013 Sb., o zvláštních řízeních soudních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2241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Přechod pozůstalosti na dědice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nabytí dědictví potvrzuje soud </a:t>
            </a:r>
            <a:r>
              <a:rPr lang="cs-CZ" sz="2000" dirty="0" smtClean="0"/>
              <a:t>(notář jako soudní komisař)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otvrzení dědictví</a:t>
            </a:r>
            <a:r>
              <a:rPr lang="cs-CZ" sz="2000" dirty="0" smtClean="0"/>
              <a:t> §§ 1690-1693 OZ</a:t>
            </a:r>
          </a:p>
          <a:p>
            <a:pPr>
              <a:buFontTx/>
              <a:buChar char="-"/>
            </a:pPr>
            <a:r>
              <a:rPr lang="cs-CZ" dirty="0" smtClean="0"/>
              <a:t>rozdělení pozůstalosti </a:t>
            </a:r>
            <a:r>
              <a:rPr lang="cs-CZ" sz="2000" dirty="0" smtClean="0"/>
              <a:t>– lze i dohoda dědiců jinak, než dle zákonných tříd §§ 1694, 1695 OZ</a:t>
            </a:r>
          </a:p>
          <a:p>
            <a:pPr>
              <a:buFontTx/>
              <a:buChar char="-"/>
            </a:pPr>
            <a:r>
              <a:rPr lang="cs-CZ" dirty="0"/>
              <a:t>d</a:t>
            </a:r>
            <a:r>
              <a:rPr lang="cs-CZ" dirty="0" smtClean="0"/>
              <a:t>luhy postihující dědice a výhrada soupisu pozůstalosti</a:t>
            </a:r>
            <a:r>
              <a:rPr lang="cs-CZ" sz="2000" dirty="0" smtClean="0"/>
              <a:t> §§ 1701-1713, 1684-1688 OZ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4940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</a:t>
            </a:r>
            <a:r>
              <a:rPr lang="cs-CZ" smtClean="0"/>
              <a:t>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musilova@fbm.vutbr.cz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392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Základní pojmy</a:t>
            </a:r>
          </a:p>
          <a:p>
            <a:pPr>
              <a:buFontTx/>
              <a:buChar char="-"/>
            </a:pPr>
            <a:r>
              <a:rPr lang="cs-CZ" dirty="0" smtClean="0"/>
              <a:t>Právo na pozůstalost </a:t>
            </a:r>
            <a:r>
              <a:rPr lang="cs-CZ" sz="2000" dirty="0" smtClean="0"/>
              <a:t>– dědická nezpůsobilost (Maryša), zřeknutí se dědického práva, odmítnutí dědictví, vzdání se dědictví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Pořízení pro případ smrti </a:t>
            </a:r>
            <a:r>
              <a:rPr lang="cs-CZ" sz="2000" dirty="0" smtClean="0"/>
              <a:t>- závěť, dědická smlouva</a:t>
            </a:r>
          </a:p>
          <a:p>
            <a:pPr>
              <a:buFontTx/>
              <a:buChar char="-"/>
            </a:pPr>
            <a:r>
              <a:rPr lang="cs-CZ" dirty="0" smtClean="0"/>
              <a:t>Odkaz</a:t>
            </a:r>
          </a:p>
          <a:p>
            <a:pPr>
              <a:buFontTx/>
              <a:buChar char="-"/>
            </a:pPr>
            <a:r>
              <a:rPr lang="cs-CZ" dirty="0" smtClean="0"/>
              <a:t>Zákonná posloupnost - dědické třídy</a:t>
            </a:r>
          </a:p>
          <a:p>
            <a:pPr>
              <a:buFontTx/>
              <a:buChar char="-"/>
            </a:pPr>
            <a:r>
              <a:rPr lang="cs-CZ" dirty="0" smtClean="0"/>
              <a:t>Započtení na dědický díl a na dědický podíl</a:t>
            </a:r>
          </a:p>
          <a:p>
            <a:pPr>
              <a:buFontTx/>
              <a:buChar char="-"/>
            </a:pPr>
            <a:r>
              <a:rPr lang="cs-CZ" dirty="0" smtClean="0"/>
              <a:t>Přechod pozůstalosti na dědice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857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Základní pojmy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Zůstavitel</a:t>
            </a:r>
          </a:p>
          <a:p>
            <a:pPr>
              <a:buFontTx/>
              <a:buChar char="-"/>
            </a:pPr>
            <a:r>
              <a:rPr lang="cs-CZ" dirty="0" smtClean="0"/>
              <a:t>Pozůstalost § 1475 </a:t>
            </a:r>
            <a:r>
              <a:rPr lang="cs-CZ" dirty="0"/>
              <a:t>O</a:t>
            </a:r>
            <a:r>
              <a:rPr lang="cs-CZ" dirty="0" smtClean="0"/>
              <a:t>Z</a:t>
            </a:r>
          </a:p>
          <a:p>
            <a:pPr>
              <a:buFontTx/>
              <a:buChar char="-"/>
            </a:pPr>
            <a:r>
              <a:rPr lang="cs-CZ" dirty="0" smtClean="0"/>
              <a:t>Notář coby soudní komisař</a:t>
            </a:r>
          </a:p>
          <a:p>
            <a:pPr>
              <a:buFontTx/>
              <a:buChar char="-"/>
            </a:pPr>
            <a:r>
              <a:rPr lang="cs-CZ" dirty="0" smtClean="0"/>
              <a:t>Dědická nezpůsobilost §§ 1481 - 1483 OZ </a:t>
            </a:r>
          </a:p>
          <a:p>
            <a:pPr>
              <a:buFontTx/>
              <a:buChar char="-"/>
            </a:pPr>
            <a:r>
              <a:rPr lang="cs-CZ" dirty="0" smtClean="0"/>
              <a:t>Nepominutelný dědic §§ 1642 – 1645 OZ</a:t>
            </a:r>
          </a:p>
          <a:p>
            <a:pPr>
              <a:buFontTx/>
              <a:buChar char="-"/>
            </a:pPr>
            <a:r>
              <a:rPr lang="cs-CZ" dirty="0" smtClean="0"/>
              <a:t>Vydědění §§ 1646 – 1649 OZ</a:t>
            </a:r>
          </a:p>
          <a:p>
            <a:pPr>
              <a:buFontTx/>
              <a:buChar char="-"/>
            </a:pPr>
            <a:r>
              <a:rPr lang="cs-CZ" dirty="0" smtClean="0"/>
              <a:t>Započtení na povinný díl a na dědický podíl</a:t>
            </a:r>
          </a:p>
          <a:p>
            <a:pPr>
              <a:buFontTx/>
              <a:buChar char="-"/>
            </a:pPr>
            <a:r>
              <a:rPr lang="cs-CZ" dirty="0" smtClean="0"/>
              <a:t>Výhrada soupisu pozůstalosti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53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Právo na pozůstalost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– dědická nezpůsobilost – kdokoli! prominutí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? Povinnost přijmout dědictví?</a:t>
            </a:r>
          </a:p>
          <a:p>
            <a:pPr>
              <a:buFontTx/>
              <a:buChar char="-"/>
            </a:pPr>
            <a:r>
              <a:rPr lang="cs-CZ" dirty="0" smtClean="0"/>
              <a:t>zřeknutí se dědického práva – předem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odmítnutí dědictví – po smrti</a:t>
            </a:r>
          </a:p>
          <a:p>
            <a:pPr>
              <a:buFontTx/>
              <a:buChar char="-"/>
            </a:pPr>
            <a:r>
              <a:rPr lang="cs-CZ" dirty="0" smtClean="0"/>
              <a:t>vzdání se dědictví – ve prospěch jiného dědice</a:t>
            </a:r>
          </a:p>
          <a:p>
            <a:pPr>
              <a:buFontTx/>
              <a:buChar char="-"/>
            </a:pPr>
            <a:r>
              <a:rPr lang="cs-CZ" dirty="0" smtClean="0"/>
              <a:t>neodvolatelné, všechno, nebo nic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4811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Pořízení pro případ smrti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Závěť §§ 1494-1581 OZ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f</a:t>
            </a:r>
            <a:r>
              <a:rPr lang="cs-CZ" dirty="0" smtClean="0"/>
              <a:t>ormy závěti </a:t>
            </a:r>
            <a:r>
              <a:rPr lang="cs-CZ" sz="2000" dirty="0" smtClean="0"/>
              <a:t>– soukromá listina (vlastnoruční § 1533, před svědky §§ 1534-1536, 1539-1541), veřejná listina (notářský zápis §§1537-1538), úlevy</a:t>
            </a:r>
          </a:p>
          <a:p>
            <a:pPr>
              <a:buFontTx/>
              <a:buChar char="-"/>
            </a:pPr>
            <a:r>
              <a:rPr lang="cs-CZ" dirty="0" smtClean="0"/>
              <a:t>pořizovací nezpůsobilost §§ 1525-1528 OZ</a:t>
            </a:r>
          </a:p>
          <a:p>
            <a:pPr>
              <a:buFontTx/>
              <a:buChar char="-"/>
            </a:pPr>
            <a:r>
              <a:rPr lang="cs-CZ" dirty="0" smtClean="0"/>
              <a:t>vedlejší doložky §§ 1551-1575 OZ</a:t>
            </a:r>
          </a:p>
          <a:p>
            <a:pPr>
              <a:buFontTx/>
              <a:buChar char="-"/>
            </a:pPr>
            <a:r>
              <a:rPr lang="cs-CZ" dirty="0" smtClean="0"/>
              <a:t>zrušení závěti §§ 1575-1581 OZ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153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Pořízení pro případ smrti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dirty="0"/>
              <a:t>D</a:t>
            </a:r>
            <a:r>
              <a:rPr lang="cs-CZ" dirty="0" smtClean="0"/>
              <a:t>ědická smlouva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f</a:t>
            </a:r>
            <a:r>
              <a:rPr lang="cs-CZ" dirty="0" smtClean="0"/>
              <a:t>orma – pouze notářský zápis!</a:t>
            </a:r>
          </a:p>
          <a:p>
            <a:pPr>
              <a:buFontTx/>
              <a:buChar char="-"/>
            </a:pPr>
            <a:r>
              <a:rPr lang="cs-CZ" dirty="0" smtClean="0"/>
              <a:t>¼ pozůstalosti musí zůstat volná</a:t>
            </a:r>
          </a:p>
          <a:p>
            <a:pPr>
              <a:buFontTx/>
              <a:buChar char="-"/>
            </a:pPr>
            <a:r>
              <a:rPr lang="cs-CZ" dirty="0" smtClean="0"/>
              <a:t>zrušení pořízením závěti, se souhlasem smluvního dědice</a:t>
            </a:r>
          </a:p>
          <a:p>
            <a:pPr>
              <a:buFontTx/>
              <a:buChar char="-"/>
            </a:pPr>
            <a:r>
              <a:rPr lang="cs-CZ" dirty="0" smtClean="0"/>
              <a:t>Dědická smlouva mezi manželi, snoubenci §§ 1592, 1593 OZ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7062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 §§ 1594-1632 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v pořízení pro případ smrti</a:t>
            </a:r>
          </a:p>
          <a:p>
            <a:pPr>
              <a:buFontTx/>
              <a:buChar char="-"/>
            </a:pPr>
            <a:r>
              <a:rPr lang="cs-CZ" dirty="0" smtClean="0"/>
              <a:t>odkaz věci určitého druhu (včetně peněz)</a:t>
            </a:r>
          </a:p>
          <a:p>
            <a:pPr>
              <a:buFontTx/>
              <a:buChar char="-"/>
            </a:pPr>
            <a:r>
              <a:rPr lang="cs-CZ" dirty="0"/>
              <a:t>o</a:t>
            </a:r>
            <a:r>
              <a:rPr lang="cs-CZ" dirty="0" smtClean="0"/>
              <a:t>dkaz určité věci</a:t>
            </a:r>
          </a:p>
          <a:p>
            <a:pPr>
              <a:buFontTx/>
              <a:buChar char="-"/>
            </a:pPr>
            <a:r>
              <a:rPr lang="cs-CZ" dirty="0"/>
              <a:t>o</a:t>
            </a:r>
            <a:r>
              <a:rPr lang="cs-CZ" dirty="0" smtClean="0"/>
              <a:t>dkaz pohledávky</a:t>
            </a:r>
          </a:p>
          <a:p>
            <a:pPr>
              <a:buFontTx/>
              <a:buChar char="-"/>
            </a:pPr>
            <a:r>
              <a:rPr lang="cs-CZ" dirty="0" smtClean="0"/>
              <a:t>nabytí odkazu okamžikem smrti zůstavitele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6859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Zákonná posloupnost §§1633-1641 OZ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pokud není závěť nebo dědická smlouva</a:t>
            </a:r>
          </a:p>
          <a:p>
            <a:pPr>
              <a:buFontTx/>
              <a:buChar char="-"/>
            </a:pPr>
            <a:r>
              <a:rPr lang="cs-CZ" dirty="0" smtClean="0"/>
              <a:t>Nutno zohlednit dědickou nezpůsobilost a vydědění!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odúmrť § 1634 OZ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dědické třídy – 6 dle blízkosti příbuzenství - §§1635-1640 OZ</a:t>
            </a:r>
            <a:br>
              <a:rPr lang="cs-CZ" dirty="0" smtClean="0"/>
            </a:b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7593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Započtení na dědický díl </a:t>
            </a:r>
            <a:br>
              <a:rPr lang="cs-CZ" dirty="0" smtClean="0"/>
            </a:br>
            <a:r>
              <a:rPr lang="cs-CZ" dirty="0" smtClean="0"/>
              <a:t>a na dědický podíl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epominutelný dědic – povinný díl </a:t>
            </a:r>
            <a:r>
              <a:rPr lang="cs-CZ" sz="2000" dirty="0" smtClean="0"/>
              <a:t>§§ 1642 – 1645 OZ, rozdíl mezi zletilým a nezletilým dědicem § 1644 OZ</a:t>
            </a:r>
          </a:p>
          <a:p>
            <a:pPr>
              <a:buFontTx/>
              <a:buChar char="-"/>
            </a:pPr>
            <a:r>
              <a:rPr lang="cs-CZ" dirty="0" smtClean="0"/>
              <a:t>vydědění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– pouze ze zákonných důvodů</a:t>
            </a:r>
            <a:r>
              <a:rPr lang="cs-CZ" sz="2000" dirty="0" smtClean="0"/>
              <a:t> §§ 1646 a 1647 OZ</a:t>
            </a:r>
          </a:p>
          <a:p>
            <a:pPr marL="0" indent="0">
              <a:buNone/>
            </a:pPr>
            <a:r>
              <a:rPr lang="cs-CZ" dirty="0" smtClean="0"/>
              <a:t>      - forma jako u závěti</a:t>
            </a:r>
          </a:p>
          <a:p>
            <a:pPr>
              <a:buFontTx/>
              <a:buChar char="-"/>
            </a:pPr>
            <a:r>
              <a:rPr lang="cs-CZ" dirty="0" smtClean="0"/>
              <a:t>započtení na povinný díl </a:t>
            </a:r>
            <a:r>
              <a:rPr lang="cs-CZ" sz="2000" dirty="0" smtClean="0"/>
              <a:t>§§ 1660, 1661 OZ – dary nad rámec obvyklého darování 3 roky před smrtí zůstavitele</a:t>
            </a:r>
          </a:p>
          <a:p>
            <a:pPr>
              <a:buFontTx/>
              <a:buChar char="-"/>
            </a:pPr>
            <a:r>
              <a:rPr lang="cs-CZ" dirty="0" smtClean="0"/>
              <a:t>započtení na dědický podíl </a:t>
            </a:r>
            <a:r>
              <a:rPr lang="cs-CZ" sz="2000" dirty="0" smtClean="0"/>
              <a:t>§§ 1662-1664 OZ</a:t>
            </a:r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7347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401</Words>
  <Application>Microsoft Office PowerPoint</Application>
  <PresentationFormat>Předvádění na obrazovce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Dědické právo §§ 1475 – 1720 OZ §§ 98-288a zákona č. 292/2013 Sb., o zvláštních řízeních soudních </vt:lpstr>
      <vt:lpstr>Osnova přednášky</vt:lpstr>
      <vt:lpstr>Základní pojmy </vt:lpstr>
      <vt:lpstr>Právo na pozůstalost </vt:lpstr>
      <vt:lpstr>Pořízení pro případ smrti </vt:lpstr>
      <vt:lpstr>Pořízení pro případ smrti</vt:lpstr>
      <vt:lpstr>Odkaz §§ 1594-1632 OZ</vt:lpstr>
      <vt:lpstr>Zákonná posloupnost §§1633-1641 OZ</vt:lpstr>
      <vt:lpstr> Započtení na dědický díl  a na dědický podíl </vt:lpstr>
      <vt:lpstr>Přechod pozůstalosti na dědice 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Dědické právo</dc:title>
  <dc:creator>Helena Musilova</dc:creator>
  <cp:lastModifiedBy>Helena Musilova</cp:lastModifiedBy>
  <cp:revision>9</cp:revision>
  <dcterms:created xsi:type="dcterms:W3CDTF">2020-10-19T08:44:46Z</dcterms:created>
  <dcterms:modified xsi:type="dcterms:W3CDTF">2020-11-23T13:28:37Z</dcterms:modified>
</cp:coreProperties>
</file>